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6" r:id="rId3"/>
    <p:sldId id="257" r:id="rId4"/>
    <p:sldId id="274" r:id="rId5"/>
    <p:sldId id="263" r:id="rId6"/>
    <p:sldId id="258" r:id="rId7"/>
    <p:sldId id="261" r:id="rId8"/>
    <p:sldId id="267" r:id="rId9"/>
    <p:sldId id="264" r:id="rId10"/>
    <p:sldId id="266" r:id="rId11"/>
    <p:sldId id="265" r:id="rId12"/>
    <p:sldId id="273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92E11-6848-4F6A-898E-4E1FCEFCD282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12627-3153-426A-923E-59B3C04B8D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649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Views Subject</a:t>
            </a:r>
            <a:r>
              <a:rPr lang="en-GB" baseline="0" dirty="0" smtClean="0"/>
              <a:t> matter: Wider Sense; Source: Narrower Sense; Consensus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2627-3153-426A-923E-59B3C04B8D0A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05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taken off - difficult to define development.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2627-3153-426A-923E-59B3C04B8D0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7223E7-9350-4CEC-B787-E0F8782DA711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BE85A1-531B-4B44-A2CF-36206F5CEA6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Infusing Development into International Fiscal Law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Law and Development Institute Conference, (2014).</a:t>
            </a:r>
          </a:p>
          <a:p>
            <a:endParaRPr lang="en-GB" sz="2800" dirty="0">
              <a:latin typeface="SansSerif" panose="00000400000000000000" pitchFamily="2" charset="2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Ajay Kumar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093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L&amp;D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IFL learn from each other?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Money/revenues important for economic growth; and development brings revenues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GB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Rampant tax 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evasion, Tax competition  &amp; Fewer tax heads.</a:t>
            </a:r>
            <a:endParaRPr lang="en-GB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Aid/loans -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decreasing; being diverted; projects externally decided - No accountability.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of equitable growth everywhere.</a:t>
            </a:r>
          </a:p>
          <a:p>
            <a:endParaRPr lang="en-GB" sz="2800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0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it be Done? Proposal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L&amp; D do it?  No.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 from International Development Law: rights and duties of states &amp; others in the Development process.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Redistribution; Special &amp; Differential Treatment (S&amp;DT).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S&amp;DT in IFL offer revenues, accountability &amp; equity?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  - Where?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1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GB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Infusing Development into IFL: Where?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tax division: based (Source / Residence).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priority for ‘residence‘ to be changed.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Equitable division - would supplement efficiency.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the objectives of DTAs‘.</a:t>
            </a: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1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Vodafone Case (2012)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67544" y="1974187"/>
            <a:ext cx="1296144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Vodafone</a:t>
            </a:r>
          </a:p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(Neth.)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1" y="1959534"/>
            <a:ext cx="1296144" cy="74938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Hutchison</a:t>
            </a:r>
          </a:p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Int‘l Ltd. (CI</a:t>
            </a:r>
            <a:r>
              <a:rPr lang="en-GB" sz="1600" dirty="0" smtClean="0">
                <a:latin typeface="SansSerif" panose="00000400000000000000" pitchFamily="2" charset="2"/>
              </a:rPr>
              <a:t>)</a:t>
            </a:r>
            <a:endParaRPr lang="en-GB" sz="1600" dirty="0">
              <a:latin typeface="SansSerif" panose="00000400000000000000" pitchFamily="2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5616" y="4077072"/>
            <a:ext cx="1345755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CGP Investments</a:t>
            </a:r>
          </a:p>
          <a:p>
            <a:pPr algn="ctr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(CI)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7944" y="4581128"/>
            <a:ext cx="129614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</a:t>
            </a:r>
          </a:p>
          <a:p>
            <a:pPr algn="ctr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(Mauritius)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7976202">
            <a:off x="2228641" y="3456148"/>
            <a:ext cx="1107343" cy="61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 rot="5400000">
            <a:off x="2405535" y="1836183"/>
            <a:ext cx="111674" cy="978408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52120" y="2780928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 rot="6462668">
            <a:off x="3207843" y="4367853"/>
            <a:ext cx="74531" cy="1146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895364" y="4602139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Hutch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Essar</a:t>
            </a: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(India</a:t>
            </a:r>
            <a:r>
              <a:rPr lang="en-GB" sz="1600" dirty="0" smtClean="0">
                <a:latin typeface="SansSerif" panose="00000400000000000000" pitchFamily="2" charset="2"/>
              </a:rPr>
              <a:t>)</a:t>
            </a:r>
            <a:endParaRPr lang="en-GB" sz="1600" dirty="0">
              <a:latin typeface="SansSerif" panose="00000400000000000000" pitchFamily="2" charset="2"/>
            </a:endParaRPr>
          </a:p>
        </p:txBody>
      </p:sp>
      <p:sp>
        <p:nvSpPr>
          <p:cNvPr id="28" name="Down Arrow 27"/>
          <p:cNvSpPr/>
          <p:nvPr/>
        </p:nvSpPr>
        <p:spPr>
          <a:xfrm rot="5400000">
            <a:off x="6254496" y="4544494"/>
            <a:ext cx="6168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 rot="9176401">
            <a:off x="1188295" y="2915201"/>
            <a:ext cx="106990" cy="978408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285339" y="2524253"/>
            <a:ext cx="1959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value: $11.5 Billion</a:t>
            </a:r>
          </a:p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Payable: $2.5 Billion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4714884"/>
            <a:ext cx="710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(DTA)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33228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Law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Substantive provisions of Income Tax Act (India).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 Law – No see through provisions (substance over form).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Limitation of Benefits (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provisions in the India – Mauritius DTA.</a:t>
            </a:r>
          </a:p>
          <a:p>
            <a:pPr>
              <a:lnSpc>
                <a:spcPct val="150000"/>
              </a:lnSpc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 $ 2.5 Billion evaded.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8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be done?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objective of DTAs’ changed; it can help courts to interpret or decide cases.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countries are to be accorded ‘differential‘ treatment.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countries‘ could 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lead</a:t>
            </a: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800" dirty="0" smtClean="0">
              <a:latin typeface="SansSerif" panose="00000400000000000000" pitchFamily="2" charset="2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85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Int‘l Fiscal Law (IFL)?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592" y="1988840"/>
            <a:ext cx="1944216" cy="37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23488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IFL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57971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of International Law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include &amp; do?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4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GB" dirty="0">
              <a:latin typeface="SansSerif" panose="00000400000000000000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national &amp; international conflict rules.</a:t>
            </a:r>
          </a:p>
          <a:p>
            <a:pPr algn="just">
              <a:lnSpc>
                <a:spcPct val="150000"/>
              </a:lnSpc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demarcate 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jurisdictions (Double Taxation Agreements: DTAs‘)</a:t>
            </a:r>
          </a:p>
          <a:p>
            <a:pPr lvl="0" algn="just">
              <a:lnSpc>
                <a:spcPct val="150000"/>
              </a:lnSpc>
            </a:pPr>
            <a:endParaRPr lang="en-GB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provides benefits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GB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Substantive rules (national) that regulate Int'l fiscal facts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(Income Tax Act: UK).</a:t>
            </a:r>
          </a:p>
          <a:p>
            <a:endParaRPr lang="en-GB" dirty="0">
              <a:latin typeface="SansSerif" panose="00000400000000000000" pitchFamily="2" charset="2"/>
            </a:endParaRPr>
          </a:p>
          <a:p>
            <a:endParaRPr lang="en-GB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1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call it International?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– demarcate conflicting jurisdictions.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– rules which qualify as Public Int‘l Law.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Consensus: all rules that regulate Int‘l Fiscal facts.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0BD0D9"/>
              </a:buClr>
            </a:pP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‘Agreement‘ 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only about domestic </a:t>
            </a: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facts </a:t>
            </a:r>
            <a:r>
              <a:rPr lang="en-GB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should </a:t>
            </a:r>
            <a:r>
              <a:rPr lang="en-GB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excluded.</a:t>
            </a: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 smtClean="0">
              <a:latin typeface="SansSerif" panose="00000400000000000000" pitchFamily="2" charset="2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 smtClean="0">
              <a:latin typeface="SansSerif" panose="00000400000000000000" pitchFamily="2" charset="2"/>
            </a:endParaRPr>
          </a:p>
          <a:p>
            <a:endParaRPr lang="en-GB" dirty="0">
              <a:latin typeface="SansSerif" panose="00000400000000000000" pitchFamily="2" charset="2"/>
            </a:endParaRPr>
          </a:p>
          <a:p>
            <a:endParaRPr lang="en-GB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9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Stagnation?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agreement: Int‘l facts that are regulated.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Integration increasing.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 man‘s club – Organisation for Economic Cooperation &amp; Development (OECD).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these included in Model Tax Conventions.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7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DTAs‘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‘purpose‘ – Prevent Double Taxation.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rules about jurisdiction.</a:t>
            </a:r>
          </a:p>
          <a:p>
            <a:pPr marL="0" indent="0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substantive rules/ standards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Largely bilateral; some regional.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 smtClean="0">
              <a:latin typeface="SansSerif" panose="00000400000000000000" pitchFamily="2" charset="2"/>
            </a:endParaRPr>
          </a:p>
          <a:p>
            <a:endParaRPr lang="en-GB" sz="2800" dirty="0" smtClean="0">
              <a:latin typeface="SansSerif" panose="00000400000000000000" pitchFamily="2" charset="2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 smtClean="0">
              <a:latin typeface="SansSerif" panose="00000400000000000000" pitchFamily="2" charset="2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8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and Development (L&amp;D)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law as an instrument to achieve development.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Imposed law from outside – by donors.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not take into consideration local cultural facts.</a:t>
            </a:r>
          </a:p>
          <a:p>
            <a:endParaRPr lang="en-GB" sz="2800" dirty="0">
              <a:latin typeface="SansSerif" panose="00000400000000000000" pitchFamily="2" charset="2"/>
            </a:endParaRPr>
          </a:p>
          <a:p>
            <a:endParaRPr lang="en-GB" sz="2800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0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8803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800" dirty="0" smtClean="0">
                <a:solidFill>
                  <a:prstClr val="black"/>
                </a:solidFill>
                <a:latin typeface="SansSerif" panose="00000400000000000000" pitchFamily="2" charset="2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SansSerif" panose="00000400000000000000" pitchFamily="2" charset="2"/>
              </a:rPr>
            </a:br>
            <a:r>
              <a:rPr lang="en-GB" sz="2800" dirty="0" smtClean="0">
                <a:solidFill>
                  <a:prstClr val="black"/>
                </a:solidFill>
                <a:latin typeface="SansSerif" panose="00000400000000000000" pitchFamily="2" charset="2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SansSerif" panose="00000400000000000000" pitchFamily="2" charset="2"/>
              </a:rPr>
            </a:br>
            <a:r>
              <a:rPr lang="en-GB" sz="2800" dirty="0">
                <a:solidFill>
                  <a:prstClr val="black"/>
                </a:solidFill>
                <a:latin typeface="SansSerif" panose="00000400000000000000" pitchFamily="2" charset="2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SansSerif" panose="00000400000000000000" pitchFamily="2" charset="2"/>
              </a:rPr>
            </a:br>
            <a:r>
              <a:rPr lang="en-GB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  <a:br>
              <a:rPr lang="en-GB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91" r="7062" b="4610"/>
          <a:stretch/>
        </p:blipFill>
        <p:spPr>
          <a:xfrm>
            <a:off x="251520" y="2564904"/>
            <a:ext cx="2160240" cy="416366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507844"/>
            <a:ext cx="3641851" cy="2418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11760" y="4365104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was expected to deliver blindfolded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IFL &amp; L&amp;D/Development - where do they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eet?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Monetary Law – IMF &amp; WB.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Interventions/conditionalities in the Fiscal Policy.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Failed to - generate revenues, bring growth &amp; development.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development agenda - purpose driven.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4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1379</TotalTime>
  <Words>573</Words>
  <Application>Microsoft Office PowerPoint</Application>
  <PresentationFormat>On-screen Show (4:3)</PresentationFormat>
  <Paragraphs>127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Infusing Development into International Fiscal Law </vt:lpstr>
      <vt:lpstr>What is Int‘l Fiscal Law (IFL)?</vt:lpstr>
      <vt:lpstr>Slide 3</vt:lpstr>
      <vt:lpstr>Why call it International?</vt:lpstr>
      <vt:lpstr>Why Stagnation?</vt:lpstr>
      <vt:lpstr>DTAs‘</vt:lpstr>
      <vt:lpstr>Law and Development (L&amp;D)</vt:lpstr>
      <vt:lpstr>   Failed </vt:lpstr>
      <vt:lpstr>IFL &amp; L&amp;D/Development - where do they meet?</vt:lpstr>
      <vt:lpstr>What can L&amp;D &amp; IFL learn from each other?</vt:lpstr>
      <vt:lpstr>How can it be Done? Proposal</vt:lpstr>
      <vt:lpstr>Infusing Development into IFL: Where?</vt:lpstr>
      <vt:lpstr>Vodafone Case (2012)</vt:lpstr>
      <vt:lpstr>Applicable Law</vt:lpstr>
      <vt:lpstr>What can be done?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 Kumar</dc:creator>
  <cp:lastModifiedBy>AJAY</cp:lastModifiedBy>
  <cp:revision>106</cp:revision>
  <dcterms:created xsi:type="dcterms:W3CDTF">2014-05-14T13:30:06Z</dcterms:created>
  <dcterms:modified xsi:type="dcterms:W3CDTF">2014-05-16T12:28:37Z</dcterms:modified>
</cp:coreProperties>
</file>