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9" r:id="rId7"/>
    <p:sldId id="264" r:id="rId8"/>
    <p:sldId id="268" r:id="rId9"/>
    <p:sldId id="265" r:id="rId10"/>
    <p:sldId id="267" r:id="rId11"/>
    <p:sldId id="266" r:id="rId12"/>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44" y="-8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4C68D0C7-6960-486C-81EB-6C4B38157E0B}" type="datetimeFigureOut">
              <a:rPr lang="en-GB" smtClean="0"/>
              <a:t>16/05/2014</a:t>
            </a:fld>
            <a:endParaRPr lang="en-GB"/>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26ABEAF4-FE9A-4E20-AA4E-3B6C651D7DF8}" type="slidenum">
              <a:rPr lang="en-GB" smtClean="0"/>
              <a:t>‹#›</a:t>
            </a:fld>
            <a:endParaRPr lang="en-GB"/>
          </a:p>
        </p:txBody>
      </p:sp>
    </p:spTree>
    <p:extLst>
      <p:ext uri="{BB962C8B-B14F-4D97-AF65-F5344CB8AC3E}">
        <p14:creationId xmlns:p14="http://schemas.microsoft.com/office/powerpoint/2010/main" val="27628985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506DCE5-EF7E-448A-AD9F-9B539825D8C5}" type="datetimeFigureOut">
              <a:rPr lang="en-GB" smtClean="0"/>
              <a:t>16/05/2014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A217EB-31A0-4108-BE4A-4A69810DF948}" type="slidenum">
              <a:rPr lang="en-GB" smtClean="0"/>
              <a:t>‹#›</a:t>
            </a:fld>
            <a:endParaRPr lang="en-GB"/>
          </a:p>
        </p:txBody>
      </p:sp>
    </p:spTree>
    <p:extLst>
      <p:ext uri="{BB962C8B-B14F-4D97-AF65-F5344CB8AC3E}">
        <p14:creationId xmlns:p14="http://schemas.microsoft.com/office/powerpoint/2010/main" val="1136305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06DCE5-EF7E-448A-AD9F-9B539825D8C5}" type="datetimeFigureOut">
              <a:rPr lang="en-GB" smtClean="0"/>
              <a:t>16/05/2014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A217EB-31A0-4108-BE4A-4A69810DF948}" type="slidenum">
              <a:rPr lang="en-GB" smtClean="0"/>
              <a:t>‹#›</a:t>
            </a:fld>
            <a:endParaRPr lang="en-GB"/>
          </a:p>
        </p:txBody>
      </p:sp>
    </p:spTree>
    <p:extLst>
      <p:ext uri="{BB962C8B-B14F-4D97-AF65-F5344CB8AC3E}">
        <p14:creationId xmlns:p14="http://schemas.microsoft.com/office/powerpoint/2010/main" val="381184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06DCE5-EF7E-448A-AD9F-9B539825D8C5}" type="datetimeFigureOut">
              <a:rPr lang="en-GB" smtClean="0"/>
              <a:t>16/05/2014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A217EB-31A0-4108-BE4A-4A69810DF948}" type="slidenum">
              <a:rPr lang="en-GB" smtClean="0"/>
              <a:t>‹#›</a:t>
            </a:fld>
            <a:endParaRPr lang="en-GB"/>
          </a:p>
        </p:txBody>
      </p:sp>
    </p:spTree>
    <p:extLst>
      <p:ext uri="{BB962C8B-B14F-4D97-AF65-F5344CB8AC3E}">
        <p14:creationId xmlns:p14="http://schemas.microsoft.com/office/powerpoint/2010/main" val="13288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06DCE5-EF7E-448A-AD9F-9B539825D8C5}" type="datetimeFigureOut">
              <a:rPr lang="en-GB" smtClean="0"/>
              <a:t>16/05/2014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A217EB-31A0-4108-BE4A-4A69810DF948}" type="slidenum">
              <a:rPr lang="en-GB" smtClean="0"/>
              <a:t>‹#›</a:t>
            </a:fld>
            <a:endParaRPr lang="en-GB"/>
          </a:p>
        </p:txBody>
      </p:sp>
    </p:spTree>
    <p:extLst>
      <p:ext uri="{BB962C8B-B14F-4D97-AF65-F5344CB8AC3E}">
        <p14:creationId xmlns:p14="http://schemas.microsoft.com/office/powerpoint/2010/main" val="3882291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06DCE5-EF7E-448A-AD9F-9B539825D8C5}" type="datetimeFigureOut">
              <a:rPr lang="en-GB" smtClean="0"/>
              <a:t>16/05/2014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A217EB-31A0-4108-BE4A-4A69810DF948}" type="slidenum">
              <a:rPr lang="en-GB" smtClean="0"/>
              <a:t>‹#›</a:t>
            </a:fld>
            <a:endParaRPr lang="en-GB"/>
          </a:p>
        </p:txBody>
      </p:sp>
    </p:spTree>
    <p:extLst>
      <p:ext uri="{BB962C8B-B14F-4D97-AF65-F5344CB8AC3E}">
        <p14:creationId xmlns:p14="http://schemas.microsoft.com/office/powerpoint/2010/main" val="20575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506DCE5-EF7E-448A-AD9F-9B539825D8C5}" type="datetimeFigureOut">
              <a:rPr lang="en-GB" smtClean="0"/>
              <a:t>16/05/2014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A217EB-31A0-4108-BE4A-4A69810DF948}" type="slidenum">
              <a:rPr lang="en-GB" smtClean="0"/>
              <a:t>‹#›</a:t>
            </a:fld>
            <a:endParaRPr lang="en-GB"/>
          </a:p>
        </p:txBody>
      </p:sp>
    </p:spTree>
    <p:extLst>
      <p:ext uri="{BB962C8B-B14F-4D97-AF65-F5344CB8AC3E}">
        <p14:creationId xmlns:p14="http://schemas.microsoft.com/office/powerpoint/2010/main" val="3063390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506DCE5-EF7E-448A-AD9F-9B539825D8C5}" type="datetimeFigureOut">
              <a:rPr lang="en-GB" smtClean="0"/>
              <a:t>16/05/2014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A217EB-31A0-4108-BE4A-4A69810DF948}" type="slidenum">
              <a:rPr lang="en-GB" smtClean="0"/>
              <a:t>‹#›</a:t>
            </a:fld>
            <a:endParaRPr lang="en-GB"/>
          </a:p>
        </p:txBody>
      </p:sp>
    </p:spTree>
    <p:extLst>
      <p:ext uri="{BB962C8B-B14F-4D97-AF65-F5344CB8AC3E}">
        <p14:creationId xmlns:p14="http://schemas.microsoft.com/office/powerpoint/2010/main" val="3038826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506DCE5-EF7E-448A-AD9F-9B539825D8C5}" type="datetimeFigureOut">
              <a:rPr lang="en-GB" smtClean="0"/>
              <a:t>16/05/2014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A217EB-31A0-4108-BE4A-4A69810DF948}" type="slidenum">
              <a:rPr lang="en-GB" smtClean="0"/>
              <a:t>‹#›</a:t>
            </a:fld>
            <a:endParaRPr lang="en-GB"/>
          </a:p>
        </p:txBody>
      </p:sp>
    </p:spTree>
    <p:extLst>
      <p:ext uri="{BB962C8B-B14F-4D97-AF65-F5344CB8AC3E}">
        <p14:creationId xmlns:p14="http://schemas.microsoft.com/office/powerpoint/2010/main" val="3162110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6DCE5-EF7E-448A-AD9F-9B539825D8C5}" type="datetimeFigureOut">
              <a:rPr lang="en-GB" smtClean="0"/>
              <a:t>16/05/2014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A217EB-31A0-4108-BE4A-4A69810DF948}" type="slidenum">
              <a:rPr lang="en-GB" smtClean="0"/>
              <a:t>‹#›</a:t>
            </a:fld>
            <a:endParaRPr lang="en-GB"/>
          </a:p>
        </p:txBody>
      </p:sp>
    </p:spTree>
    <p:extLst>
      <p:ext uri="{BB962C8B-B14F-4D97-AF65-F5344CB8AC3E}">
        <p14:creationId xmlns:p14="http://schemas.microsoft.com/office/powerpoint/2010/main" val="369412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6DCE5-EF7E-448A-AD9F-9B539825D8C5}" type="datetimeFigureOut">
              <a:rPr lang="en-GB" smtClean="0"/>
              <a:t>16/05/2014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A217EB-31A0-4108-BE4A-4A69810DF948}" type="slidenum">
              <a:rPr lang="en-GB" smtClean="0"/>
              <a:t>‹#›</a:t>
            </a:fld>
            <a:endParaRPr lang="en-GB"/>
          </a:p>
        </p:txBody>
      </p:sp>
    </p:spTree>
    <p:extLst>
      <p:ext uri="{BB962C8B-B14F-4D97-AF65-F5344CB8AC3E}">
        <p14:creationId xmlns:p14="http://schemas.microsoft.com/office/powerpoint/2010/main" val="451927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6DCE5-EF7E-448A-AD9F-9B539825D8C5}" type="datetimeFigureOut">
              <a:rPr lang="en-GB" smtClean="0"/>
              <a:t>16/05/2014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A217EB-31A0-4108-BE4A-4A69810DF948}" type="slidenum">
              <a:rPr lang="en-GB" smtClean="0"/>
              <a:t>‹#›</a:t>
            </a:fld>
            <a:endParaRPr lang="en-GB"/>
          </a:p>
        </p:txBody>
      </p:sp>
    </p:spTree>
    <p:extLst>
      <p:ext uri="{BB962C8B-B14F-4D97-AF65-F5344CB8AC3E}">
        <p14:creationId xmlns:p14="http://schemas.microsoft.com/office/powerpoint/2010/main" val="17698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6DCE5-EF7E-448A-AD9F-9B539825D8C5}" type="datetimeFigureOut">
              <a:rPr lang="en-GB" smtClean="0"/>
              <a:t>16/05/2014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217EB-31A0-4108-BE4A-4A69810DF948}" type="slidenum">
              <a:rPr lang="en-GB" smtClean="0"/>
              <a:t>‹#›</a:t>
            </a:fld>
            <a:endParaRPr lang="en-GB"/>
          </a:p>
        </p:txBody>
      </p:sp>
    </p:spTree>
    <p:extLst>
      <p:ext uri="{BB962C8B-B14F-4D97-AF65-F5344CB8AC3E}">
        <p14:creationId xmlns:p14="http://schemas.microsoft.com/office/powerpoint/2010/main" val="473246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GB" dirty="0" smtClean="0"/>
              <a:t>Entrepreneurship, Law and Development</a:t>
            </a:r>
            <a:endParaRPr lang="en-GB" dirty="0"/>
          </a:p>
        </p:txBody>
      </p:sp>
      <p:sp>
        <p:nvSpPr>
          <p:cNvPr id="3" name="Subtitle 2"/>
          <p:cNvSpPr>
            <a:spLocks noGrp="1"/>
          </p:cNvSpPr>
          <p:nvPr>
            <p:ph type="subTitle" idx="1"/>
          </p:nvPr>
        </p:nvSpPr>
        <p:spPr/>
        <p:txBody>
          <a:bodyPr>
            <a:normAutofit fontScale="92500"/>
          </a:bodyPr>
          <a:lstStyle/>
          <a:p>
            <a:r>
              <a:rPr lang="en-GB" dirty="0" smtClean="0">
                <a:solidFill>
                  <a:schemeClr val="tx1"/>
                </a:solidFill>
              </a:rPr>
              <a:t>Soo </a:t>
            </a:r>
            <a:r>
              <a:rPr lang="en-GB" dirty="0" smtClean="0">
                <a:solidFill>
                  <a:schemeClr val="tx1"/>
                </a:solidFill>
              </a:rPr>
              <a:t>Hee Lee</a:t>
            </a:r>
          </a:p>
          <a:p>
            <a:r>
              <a:rPr lang="en-GB" dirty="0" smtClean="0">
                <a:solidFill>
                  <a:schemeClr val="tx1"/>
                </a:solidFill>
              </a:rPr>
              <a:t>University of </a:t>
            </a:r>
            <a:r>
              <a:rPr lang="en-GB" dirty="0" smtClean="0">
                <a:solidFill>
                  <a:schemeClr val="tx1"/>
                </a:solidFill>
              </a:rPr>
              <a:t>Kent</a:t>
            </a:r>
          </a:p>
          <a:p>
            <a:r>
              <a:rPr lang="en-GB" dirty="0" smtClean="0">
                <a:solidFill>
                  <a:schemeClr val="tx1"/>
                </a:solidFill>
              </a:rPr>
              <a:t>2014 Law and Development Conference</a:t>
            </a:r>
            <a:endParaRPr lang="en-GB" dirty="0">
              <a:solidFill>
                <a:schemeClr val="tx1"/>
              </a:solidFill>
            </a:endParaRPr>
          </a:p>
        </p:txBody>
      </p:sp>
    </p:spTree>
    <p:extLst>
      <p:ext uri="{BB962C8B-B14F-4D97-AF65-F5344CB8AC3E}">
        <p14:creationId xmlns:p14="http://schemas.microsoft.com/office/powerpoint/2010/main" val="4203466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Autofit/>
          </a:bodyPr>
          <a:lstStyle/>
          <a:p>
            <a:r>
              <a:rPr lang="en-GB" sz="3600" b="1" dirty="0"/>
              <a:t>Lessons from Weber and Bendix on entrepreneurship, law and development</a:t>
            </a:r>
            <a:endParaRPr lang="en-GB" sz="3600" dirty="0"/>
          </a:p>
        </p:txBody>
      </p:sp>
      <p:sp>
        <p:nvSpPr>
          <p:cNvPr id="3" name="Content Placeholder 2"/>
          <p:cNvSpPr>
            <a:spLocks noGrp="1"/>
          </p:cNvSpPr>
          <p:nvPr>
            <p:ph idx="1"/>
          </p:nvPr>
        </p:nvSpPr>
        <p:spPr>
          <a:xfrm>
            <a:off x="323528" y="1600200"/>
            <a:ext cx="8496944" cy="4781128"/>
          </a:xfrm>
        </p:spPr>
        <p:txBody>
          <a:bodyPr>
            <a:normAutofit fontScale="92500" lnSpcReduction="10000"/>
          </a:bodyPr>
          <a:lstStyle/>
          <a:p>
            <a:r>
              <a:rPr lang="en-GB" sz="2000" dirty="0"/>
              <a:t>Following a Weberian approach, in the absence of legal rationality the entrepreneurial environment will progressively deteriorate because the concentration of wealth in a national elite will create pressures towards </a:t>
            </a:r>
            <a:r>
              <a:rPr lang="en-GB" sz="2000" dirty="0" smtClean="0"/>
              <a:t>excluding the </a:t>
            </a:r>
            <a:r>
              <a:rPr lang="en-GB" sz="2000" dirty="0"/>
              <a:t>working and middle class, while the central authority will have to balance legal instrumentalism and coercive authority</a:t>
            </a:r>
            <a:r>
              <a:rPr lang="en-GB" sz="2000" dirty="0" smtClean="0"/>
              <a:t>.</a:t>
            </a:r>
          </a:p>
          <a:p>
            <a:endParaRPr lang="en-GB" sz="2000" dirty="0"/>
          </a:p>
          <a:p>
            <a:r>
              <a:rPr lang="en-GB" sz="2000" dirty="0" smtClean="0"/>
              <a:t>Approaching law and development studies </a:t>
            </a:r>
            <a:r>
              <a:rPr lang="en-GB" sz="2000" dirty="0" smtClean="0"/>
              <a:t>through</a:t>
            </a:r>
            <a:r>
              <a:rPr lang="en-GB" sz="2000" dirty="0" smtClean="0"/>
              <a:t> </a:t>
            </a:r>
            <a:r>
              <a:rPr lang="en-GB" sz="2000" dirty="0" smtClean="0"/>
              <a:t>the lens of entrepreneurship, we move beyond reformism and transferability, as developed and developing countries are </a:t>
            </a:r>
            <a:r>
              <a:rPr lang="en-GB" sz="2000" dirty="0" smtClean="0"/>
              <a:t>increasingly interconnected </a:t>
            </a:r>
            <a:r>
              <a:rPr lang="en-GB" sz="2000" dirty="0" smtClean="0"/>
              <a:t>and exposed to negative effects that stem from institutional voids.</a:t>
            </a:r>
          </a:p>
          <a:p>
            <a:endParaRPr lang="en-GB" sz="2000" dirty="0"/>
          </a:p>
          <a:p>
            <a:r>
              <a:rPr lang="en-GB" sz="1900" dirty="0" smtClean="0"/>
              <a:t>Instead of emphasizing issues of reforming and transferability, law and development studies could focus </a:t>
            </a:r>
            <a:r>
              <a:rPr lang="en-GB" sz="1900" dirty="0" smtClean="0"/>
              <a:t>on: </a:t>
            </a:r>
          </a:p>
          <a:p>
            <a:pPr lvl="1"/>
            <a:r>
              <a:rPr lang="en-GB" sz="1900" dirty="0" smtClean="0"/>
              <a:t>analysing long-term effects of institutional substitution (or innovation) and their transformation</a:t>
            </a:r>
          </a:p>
          <a:p>
            <a:pPr lvl="1"/>
            <a:r>
              <a:rPr lang="en-GB" sz="1900" dirty="0" smtClean="0"/>
              <a:t>shaping </a:t>
            </a:r>
            <a:r>
              <a:rPr lang="en-GB" sz="1900" dirty="0" smtClean="0"/>
              <a:t>the conditions for intellectual mobilization and democratization in developing countries.</a:t>
            </a:r>
          </a:p>
          <a:p>
            <a:endParaRPr lang="en-GB" sz="1700" dirty="0"/>
          </a:p>
          <a:p>
            <a:endParaRPr lang="en-GB" sz="2000" dirty="0" smtClean="0"/>
          </a:p>
          <a:p>
            <a:endParaRPr lang="en-GB" sz="2000" dirty="0"/>
          </a:p>
          <a:p>
            <a:endParaRPr lang="en-GB" sz="2000" dirty="0"/>
          </a:p>
          <a:p>
            <a:endParaRPr lang="en-GB" sz="2000" dirty="0"/>
          </a:p>
        </p:txBody>
      </p:sp>
    </p:spTree>
    <p:extLst>
      <p:ext uri="{BB962C8B-B14F-4D97-AF65-F5344CB8AC3E}">
        <p14:creationId xmlns:p14="http://schemas.microsoft.com/office/powerpoint/2010/main" val="3511142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457200" y="1567333"/>
            <a:ext cx="8229600" cy="4525963"/>
          </a:xfrm>
        </p:spPr>
        <p:txBody>
          <a:bodyPr>
            <a:noAutofit/>
          </a:bodyPr>
          <a:lstStyle/>
          <a:p>
            <a:r>
              <a:rPr lang="en-GB" sz="1600" dirty="0" smtClean="0"/>
              <a:t>Bendix</a:t>
            </a:r>
            <a:r>
              <a:rPr lang="en-GB" sz="1600" dirty="0"/>
              <a:t>, R. (1980). </a:t>
            </a:r>
            <a:r>
              <a:rPr lang="en-GB" sz="1600" i="1" dirty="0"/>
              <a:t>Kings or People: Power and the Mandate to Rule</a:t>
            </a:r>
            <a:r>
              <a:rPr lang="en-GB" sz="1600" dirty="0"/>
              <a:t>. Berkeley, Los Angeles, London: University of California Press.</a:t>
            </a:r>
          </a:p>
          <a:p>
            <a:r>
              <a:rPr lang="en-GB" sz="1600" dirty="0"/>
              <a:t>Bendix, R. (1977). </a:t>
            </a:r>
            <a:r>
              <a:rPr lang="en-GB" sz="1600" i="1" dirty="0"/>
              <a:t>Nation-building and Citizenship: Studies of our Changing Social Order</a:t>
            </a:r>
            <a:r>
              <a:rPr lang="en-GB" sz="1600" dirty="0"/>
              <a:t>. Univ. of California Press.</a:t>
            </a:r>
          </a:p>
          <a:p>
            <a:r>
              <a:rPr lang="en-GB" sz="1600" dirty="0"/>
              <a:t>Bendix, R. (1959). </a:t>
            </a:r>
            <a:r>
              <a:rPr lang="en-GB" sz="1600" i="1" dirty="0"/>
              <a:t>Max Weber: An Intellectual Portrait</a:t>
            </a:r>
            <a:r>
              <a:rPr lang="en-GB" sz="1600" dirty="0"/>
              <a:t>, London: Methuen &amp; Co.</a:t>
            </a:r>
          </a:p>
          <a:p>
            <a:r>
              <a:rPr lang="en-GB" sz="1600" dirty="0" smtClean="0"/>
              <a:t>Gerschenkron</a:t>
            </a:r>
            <a:r>
              <a:rPr lang="en-GB" sz="1600" dirty="0"/>
              <a:t>, A. (1962), </a:t>
            </a:r>
            <a:r>
              <a:rPr lang="en-GB" sz="1600" i="1" dirty="0"/>
              <a:t>Economic backwardness in historical perspective, a book of essays</a:t>
            </a:r>
            <a:r>
              <a:rPr lang="en-GB" sz="1600" dirty="0"/>
              <a:t>, Cambridge, Massachusetts: Harvard University Press.</a:t>
            </a:r>
          </a:p>
          <a:p>
            <a:r>
              <a:rPr lang="en-GB" sz="1600" dirty="0" smtClean="0"/>
              <a:t>Hajer</a:t>
            </a:r>
            <a:r>
              <a:rPr lang="en-GB" sz="1600" dirty="0"/>
              <a:t>, M. (2003). “Policy without polity? Policy analysis and the institutional void”, </a:t>
            </a:r>
            <a:r>
              <a:rPr lang="en-GB" sz="1600" i="1" dirty="0"/>
              <a:t>Policy Sciences</a:t>
            </a:r>
            <a:r>
              <a:rPr lang="en-GB" sz="1600" dirty="0"/>
              <a:t>, 36, pp.175-195.</a:t>
            </a:r>
          </a:p>
          <a:p>
            <a:r>
              <a:rPr lang="en-GB" sz="1600" dirty="0"/>
              <a:t>Harvey, D. (2005). </a:t>
            </a:r>
            <a:r>
              <a:rPr lang="en-GB" sz="1600" i="1" dirty="0"/>
              <a:t>A Brief History of Neoliberalism</a:t>
            </a:r>
            <a:r>
              <a:rPr lang="en-GB" sz="1600" dirty="0"/>
              <a:t>, Oxford: Oxford University Press.</a:t>
            </a:r>
          </a:p>
          <a:p>
            <a:r>
              <a:rPr lang="en-GB" sz="1600" dirty="0"/>
              <a:t>Trubek, D. &amp; Santos, A. (2006). </a:t>
            </a:r>
            <a:r>
              <a:rPr lang="en-GB" sz="1600" i="1" dirty="0"/>
              <a:t>The New Law and Economic Development: A Critical Appraisal</a:t>
            </a:r>
            <a:r>
              <a:rPr lang="en-GB" sz="1600" dirty="0"/>
              <a:t>, Cambridge: Cambridge University Press.</a:t>
            </a:r>
          </a:p>
          <a:p>
            <a:r>
              <a:rPr lang="en-GB" sz="1600" dirty="0" smtClean="0"/>
              <a:t>Trubek</a:t>
            </a:r>
            <a:r>
              <a:rPr lang="en-GB" sz="1600" dirty="0"/>
              <a:t>, D. (</a:t>
            </a:r>
            <a:r>
              <a:rPr lang="en-GB" sz="1600" dirty="0" smtClean="0"/>
              <a:t>1972b). </a:t>
            </a:r>
            <a:r>
              <a:rPr lang="en-GB" sz="1600" dirty="0"/>
              <a:t>“Max Weber on Law and the Rise of Capitalism”, </a:t>
            </a:r>
            <a:r>
              <a:rPr lang="en-GB" sz="1600" i="1" dirty="0"/>
              <a:t>Wis. L. Review</a:t>
            </a:r>
            <a:r>
              <a:rPr lang="en-GB" sz="1600" dirty="0"/>
              <a:t>, 31, pp.720-753.</a:t>
            </a:r>
          </a:p>
          <a:p>
            <a:r>
              <a:rPr lang="en-GB" sz="1600" dirty="0"/>
              <a:t>Weber, M. (2002). </a:t>
            </a:r>
            <a:r>
              <a:rPr lang="en-GB" sz="1600" i="1" dirty="0"/>
              <a:t>The Protestant Ethic and the Spirit of Capitalism: and other writings</a:t>
            </a:r>
            <a:r>
              <a:rPr lang="en-GB" sz="1600" dirty="0"/>
              <a:t>. Penguin</a:t>
            </a:r>
            <a:r>
              <a:rPr lang="en-GB" sz="1600" dirty="0" smtClean="0"/>
              <a:t>.</a:t>
            </a:r>
          </a:p>
          <a:p>
            <a:r>
              <a:rPr lang="en-GB" sz="1600" dirty="0" smtClean="0"/>
              <a:t>Weber</a:t>
            </a:r>
            <a:r>
              <a:rPr lang="en-GB" sz="1600" dirty="0"/>
              <a:t>, M. (1978). </a:t>
            </a:r>
            <a:r>
              <a:rPr lang="en-GB" sz="1600" i="1" dirty="0"/>
              <a:t>Economy and society: An outline of interpretive sociology</a:t>
            </a:r>
            <a:r>
              <a:rPr lang="en-GB" sz="1600" dirty="0"/>
              <a:t>. </a:t>
            </a:r>
            <a:r>
              <a:rPr lang="en-GB" sz="1600" dirty="0" err="1"/>
              <a:t>Univ</a:t>
            </a:r>
            <a:r>
              <a:rPr lang="en-GB" sz="1600" dirty="0"/>
              <a:t> of California Press</a:t>
            </a:r>
            <a:r>
              <a:rPr lang="en-GB" sz="1600" dirty="0" smtClean="0"/>
              <a:t>.</a:t>
            </a:r>
          </a:p>
          <a:p>
            <a:endParaRPr lang="en-GB" sz="1600" dirty="0"/>
          </a:p>
          <a:p>
            <a:endParaRPr lang="en-GB" sz="1600" dirty="0"/>
          </a:p>
        </p:txBody>
      </p:sp>
    </p:spTree>
    <p:extLst>
      <p:ext uri="{BB962C8B-B14F-4D97-AF65-F5344CB8AC3E}">
        <p14:creationId xmlns:p14="http://schemas.microsoft.com/office/powerpoint/2010/main" val="2874927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4000" b="1" dirty="0" smtClean="0"/>
              <a:t>Introduction</a:t>
            </a:r>
            <a:endParaRPr lang="en-GB" sz="4000" b="1" dirty="0"/>
          </a:p>
        </p:txBody>
      </p:sp>
      <p:sp>
        <p:nvSpPr>
          <p:cNvPr id="3" name="Content Placeholder 2"/>
          <p:cNvSpPr>
            <a:spLocks noGrp="1"/>
          </p:cNvSpPr>
          <p:nvPr>
            <p:ph idx="1"/>
          </p:nvPr>
        </p:nvSpPr>
        <p:spPr>
          <a:xfrm>
            <a:off x="323528" y="1268760"/>
            <a:ext cx="8640960" cy="5400600"/>
          </a:xfrm>
        </p:spPr>
        <p:txBody>
          <a:bodyPr>
            <a:normAutofit fontScale="92500"/>
          </a:bodyPr>
          <a:lstStyle/>
          <a:p>
            <a:r>
              <a:rPr lang="en-GB" sz="2200" b="1" dirty="0" smtClean="0"/>
              <a:t>Entrepreneurship, law and development:</a:t>
            </a:r>
          </a:p>
          <a:p>
            <a:pPr lvl="1"/>
            <a:r>
              <a:rPr lang="en-GB" sz="1900" dirty="0" smtClean="0"/>
              <a:t>How does the legal system of a developing country </a:t>
            </a:r>
            <a:r>
              <a:rPr lang="en-GB" sz="1900" dirty="0" smtClean="0"/>
              <a:t>influence </a:t>
            </a:r>
            <a:r>
              <a:rPr lang="en-GB" sz="1900" dirty="0" smtClean="0"/>
              <a:t>entrepreneurial opportunities within the neoliberal context?</a:t>
            </a:r>
          </a:p>
          <a:p>
            <a:endParaRPr lang="en-GB" sz="2000" dirty="0"/>
          </a:p>
          <a:p>
            <a:r>
              <a:rPr lang="en-GB" sz="2200" b="1" dirty="0" smtClean="0"/>
              <a:t>Max Weber and ‘legal rationality’</a:t>
            </a:r>
          </a:p>
          <a:p>
            <a:pPr lvl="1"/>
            <a:r>
              <a:rPr lang="en-GB" sz="1900" dirty="0" smtClean="0"/>
              <a:t>Universally applied rules create an environment of equity in which the spirit of capitalism thrives based on the inner principles of each society.</a:t>
            </a:r>
          </a:p>
          <a:p>
            <a:endParaRPr lang="en-GB" sz="2000" dirty="0"/>
          </a:p>
          <a:p>
            <a:r>
              <a:rPr lang="en-GB" sz="2200" b="1" dirty="0" smtClean="0"/>
              <a:t>Reinhard Bendix and ‘intellectual mobilization’</a:t>
            </a:r>
          </a:p>
          <a:p>
            <a:pPr lvl="1"/>
            <a:r>
              <a:rPr lang="en-GB" sz="1900" dirty="0"/>
              <a:t>L</a:t>
            </a:r>
            <a:r>
              <a:rPr lang="en-GB" sz="1900" dirty="0" smtClean="0"/>
              <a:t>egal </a:t>
            </a:r>
            <a:r>
              <a:rPr lang="en-GB" sz="1900" dirty="0" smtClean="0"/>
              <a:t>authority is not always eliminating conflict, and intellectuals need to initiate and lead public debate in order to create or transform rules, eventually shaping a democratic society.</a:t>
            </a:r>
          </a:p>
          <a:p>
            <a:endParaRPr lang="en-GB" sz="2000" dirty="0"/>
          </a:p>
          <a:p>
            <a:r>
              <a:rPr lang="en-GB" sz="2200" b="1" dirty="0" smtClean="0"/>
              <a:t>How do these ideas fit </a:t>
            </a:r>
            <a:r>
              <a:rPr lang="en-GB" sz="2200" b="1" dirty="0" smtClean="0"/>
              <a:t>in </a:t>
            </a:r>
            <a:r>
              <a:rPr lang="en-GB" sz="2200" b="1" dirty="0" smtClean="0"/>
              <a:t>the </a:t>
            </a:r>
            <a:r>
              <a:rPr lang="en-GB" sz="2200" b="1" dirty="0" smtClean="0"/>
              <a:t>context </a:t>
            </a:r>
            <a:r>
              <a:rPr lang="en-GB" sz="2200" b="1" dirty="0" smtClean="0"/>
              <a:t>of </a:t>
            </a:r>
            <a:r>
              <a:rPr lang="en-GB" sz="2200" b="1" dirty="0" smtClean="0"/>
              <a:t>contemporary China</a:t>
            </a:r>
            <a:r>
              <a:rPr lang="en-GB" sz="2200" b="1" dirty="0" smtClean="0"/>
              <a:t>?</a:t>
            </a:r>
          </a:p>
          <a:p>
            <a:pPr lvl="1"/>
            <a:r>
              <a:rPr lang="en-GB" sz="1900" dirty="0" smtClean="0"/>
              <a:t>Who </a:t>
            </a:r>
            <a:r>
              <a:rPr lang="en-GB" sz="1900" dirty="0"/>
              <a:t>are the </a:t>
            </a:r>
            <a:r>
              <a:rPr lang="en-GB" sz="1900" dirty="0" smtClean="0"/>
              <a:t>entrepreneurs and how </a:t>
            </a:r>
            <a:r>
              <a:rPr lang="en-GB" sz="1900" dirty="0"/>
              <a:t>do they operate?</a:t>
            </a:r>
          </a:p>
          <a:p>
            <a:pPr lvl="1"/>
            <a:r>
              <a:rPr lang="en-GB" sz="1900" dirty="0"/>
              <a:t>How does the legal system </a:t>
            </a:r>
            <a:r>
              <a:rPr lang="en-GB" sz="1900" dirty="0" smtClean="0"/>
              <a:t>facilitate </a:t>
            </a:r>
            <a:r>
              <a:rPr lang="en-GB" sz="1900" dirty="0"/>
              <a:t>or </a:t>
            </a:r>
            <a:r>
              <a:rPr lang="en-GB" sz="1900" dirty="0" smtClean="0"/>
              <a:t>constrain entrepreneurial </a:t>
            </a:r>
            <a:r>
              <a:rPr lang="en-GB" sz="1900" dirty="0"/>
              <a:t>opportunities?</a:t>
            </a:r>
          </a:p>
          <a:p>
            <a:endParaRPr lang="en-GB" sz="2000" dirty="0"/>
          </a:p>
        </p:txBody>
      </p:sp>
    </p:spTree>
    <p:extLst>
      <p:ext uri="{BB962C8B-B14F-4D97-AF65-F5344CB8AC3E}">
        <p14:creationId xmlns:p14="http://schemas.microsoft.com/office/powerpoint/2010/main" val="1008937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Autofit/>
          </a:bodyPr>
          <a:lstStyle/>
          <a:p>
            <a:r>
              <a:rPr lang="en-GB" sz="3600" b="1" dirty="0" smtClean="0"/>
              <a:t>Law and Development Studies: Approaches and Issues</a:t>
            </a:r>
            <a:endParaRPr lang="en-GB" sz="3600" b="1" dirty="0"/>
          </a:p>
        </p:txBody>
      </p:sp>
      <p:sp>
        <p:nvSpPr>
          <p:cNvPr id="3" name="Content Placeholder 2"/>
          <p:cNvSpPr>
            <a:spLocks noGrp="1"/>
          </p:cNvSpPr>
          <p:nvPr>
            <p:ph idx="1"/>
          </p:nvPr>
        </p:nvSpPr>
        <p:spPr>
          <a:xfrm>
            <a:off x="323528" y="1600200"/>
            <a:ext cx="8568952" cy="4781128"/>
          </a:xfrm>
        </p:spPr>
        <p:txBody>
          <a:bodyPr>
            <a:normAutofit lnSpcReduction="10000"/>
          </a:bodyPr>
          <a:lstStyle/>
          <a:p>
            <a:r>
              <a:rPr lang="en-GB" sz="2000" dirty="0" smtClean="0"/>
              <a:t>‘Core conception and modern law’: law as an order that fuels modernization and development </a:t>
            </a:r>
            <a:r>
              <a:rPr lang="en-GB" sz="2000" dirty="0" smtClean="0"/>
              <a:t>through institutionalisation </a:t>
            </a:r>
            <a:r>
              <a:rPr lang="en-GB" sz="2000" dirty="0" smtClean="0"/>
              <a:t>of social control (Trubek, 1972).</a:t>
            </a:r>
          </a:p>
          <a:p>
            <a:endParaRPr lang="en-GB" sz="2000" dirty="0" smtClean="0"/>
          </a:p>
          <a:p>
            <a:r>
              <a:rPr lang="en-GB" sz="2000" dirty="0" smtClean="0"/>
              <a:t>The core conception as </a:t>
            </a:r>
            <a:r>
              <a:rPr lang="en-GB" sz="2000" i="1" dirty="0" smtClean="0"/>
              <a:t>ethnocentric</a:t>
            </a:r>
            <a:r>
              <a:rPr lang="en-GB" sz="2000" dirty="0" smtClean="0"/>
              <a:t> and </a:t>
            </a:r>
            <a:r>
              <a:rPr lang="en-GB" sz="2000" i="1" dirty="0" smtClean="0"/>
              <a:t>evolutionist</a:t>
            </a:r>
            <a:r>
              <a:rPr lang="en-GB" sz="2000" dirty="0" smtClean="0"/>
              <a:t>, so that transferability and legal reform from the West to developing countries is problematic (Trubek, 1972).</a:t>
            </a:r>
          </a:p>
          <a:p>
            <a:endParaRPr lang="en-GB" sz="2000" dirty="0"/>
          </a:p>
          <a:p>
            <a:r>
              <a:rPr lang="en-GB" sz="2000" dirty="0" smtClean="0"/>
              <a:t>Evolutionism versus reformism</a:t>
            </a:r>
          </a:p>
          <a:p>
            <a:pPr lvl="1"/>
            <a:r>
              <a:rPr lang="en-GB" sz="1600" dirty="0" smtClean="0"/>
              <a:t>“While modern law thinking argues that the rest of the world will repeat the Western experience of simultaneous legal and socioeconomic development, it also presupposes that legal development is not guaranteed and that strenuous efforts must therefore be made to ensure that modern law is adopted” (Trubek, 1972, p.17).</a:t>
            </a:r>
          </a:p>
          <a:p>
            <a:endParaRPr lang="en-GB" sz="2000" dirty="0"/>
          </a:p>
          <a:p>
            <a:r>
              <a:rPr lang="en-GB" sz="2000" dirty="0" smtClean="0"/>
              <a:t>Legal instrumentalism versus the democratic state</a:t>
            </a:r>
          </a:p>
          <a:p>
            <a:pPr lvl="1"/>
            <a:r>
              <a:rPr lang="en-GB" sz="1600" dirty="0" smtClean="0"/>
              <a:t>Legal instrumentalism may “make the legal order increasingly dependent on state apparatus” and “such dependence will strengthen their position” (Trubek, 1972, p.19).</a:t>
            </a:r>
          </a:p>
          <a:p>
            <a:endParaRPr lang="en-GB" sz="2000" dirty="0"/>
          </a:p>
          <a:p>
            <a:endParaRPr lang="en-GB" sz="2000" dirty="0"/>
          </a:p>
        </p:txBody>
      </p:sp>
    </p:spTree>
    <p:extLst>
      <p:ext uri="{BB962C8B-B14F-4D97-AF65-F5344CB8AC3E}">
        <p14:creationId xmlns:p14="http://schemas.microsoft.com/office/powerpoint/2010/main" val="781887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4000" b="1" dirty="0" smtClean="0"/>
              <a:t>Weber and Legal Rationality</a:t>
            </a:r>
            <a:endParaRPr lang="en-GB" sz="4000" b="1" dirty="0"/>
          </a:p>
        </p:txBody>
      </p:sp>
      <p:sp>
        <p:nvSpPr>
          <p:cNvPr id="3" name="Content Placeholder 2"/>
          <p:cNvSpPr>
            <a:spLocks noGrp="1"/>
          </p:cNvSpPr>
          <p:nvPr>
            <p:ph idx="1"/>
          </p:nvPr>
        </p:nvSpPr>
        <p:spPr>
          <a:xfrm>
            <a:off x="251520" y="1412776"/>
            <a:ext cx="8640960" cy="5069160"/>
          </a:xfrm>
        </p:spPr>
        <p:txBody>
          <a:bodyPr>
            <a:normAutofit fontScale="92500" lnSpcReduction="10000"/>
          </a:bodyPr>
          <a:lstStyle/>
          <a:p>
            <a:r>
              <a:rPr lang="en-GB" sz="2200" dirty="0" smtClean="0"/>
              <a:t>The </a:t>
            </a:r>
            <a:r>
              <a:rPr lang="en-GB" sz="2200" i="1" dirty="0" smtClean="0"/>
              <a:t>Protestant Ethic </a:t>
            </a:r>
            <a:r>
              <a:rPr lang="en-GB" sz="2200" dirty="0" smtClean="0"/>
              <a:t>deriving from Calvinism legitimizes the concentration of wealth, while inserting a set of norms and conventions (i.e. patriarchy) shaping the ideal type of capitalist entrepreneur (Weber, 1978).</a:t>
            </a:r>
          </a:p>
          <a:p>
            <a:endParaRPr lang="en-GB" sz="2200" dirty="0"/>
          </a:p>
          <a:p>
            <a:r>
              <a:rPr lang="en-GB" sz="2200" dirty="0" smtClean="0"/>
              <a:t>The entrepreneur as charismatic leader who initiates economic and social transformation within the constraints and norms of market relations.</a:t>
            </a:r>
          </a:p>
          <a:p>
            <a:endParaRPr lang="en-GB" sz="2200" dirty="0" smtClean="0"/>
          </a:p>
          <a:p>
            <a:r>
              <a:rPr lang="en-GB" sz="2200" dirty="0" smtClean="0"/>
              <a:t>The ‘traditional’ and ‘rational-legal’ ideal types of legitimate domination:</a:t>
            </a:r>
          </a:p>
          <a:p>
            <a:pPr lvl="1"/>
            <a:r>
              <a:rPr lang="en-GB" sz="1600" dirty="0" smtClean="0"/>
              <a:t>While they are supposed to ensure social justice based on commonly accepted rules and traditions, they accept the concentration of wealth that leads to class division between the bourgeois elite and the working class.</a:t>
            </a:r>
          </a:p>
          <a:p>
            <a:endParaRPr lang="en-GB" sz="2000" dirty="0" smtClean="0"/>
          </a:p>
          <a:p>
            <a:r>
              <a:rPr lang="en-GB" sz="2200" i="1" dirty="0" smtClean="0"/>
              <a:t>Legal Rationality</a:t>
            </a:r>
            <a:r>
              <a:rPr lang="en-GB" sz="2200" dirty="0" smtClean="0"/>
              <a:t>: to what extent “a legal system is capable of formulating, promulgating, and applying universally applied rules” (Trubek, 1972b, p.727).</a:t>
            </a:r>
          </a:p>
          <a:p>
            <a:endParaRPr lang="en-GB" sz="2200" dirty="0"/>
          </a:p>
          <a:p>
            <a:r>
              <a:rPr lang="en-GB" sz="2200" dirty="0" smtClean="0"/>
              <a:t>In </a:t>
            </a:r>
            <a:r>
              <a:rPr lang="en-GB" sz="2200" i="1" dirty="0" smtClean="0"/>
              <a:t>Economy and Society</a:t>
            </a:r>
            <a:r>
              <a:rPr lang="en-GB" sz="2200" dirty="0" smtClean="0"/>
              <a:t>, Weber’s concern is how the noneconomic factors and institutions construct the law as a form of ‘social guidance’.</a:t>
            </a:r>
            <a:endParaRPr lang="en-GB" sz="2200" i="1" dirty="0"/>
          </a:p>
          <a:p>
            <a:endParaRPr lang="en-GB" sz="2000" dirty="0" smtClean="0"/>
          </a:p>
        </p:txBody>
      </p:sp>
    </p:spTree>
    <p:extLst>
      <p:ext uri="{BB962C8B-B14F-4D97-AF65-F5344CB8AC3E}">
        <p14:creationId xmlns:p14="http://schemas.microsoft.com/office/powerpoint/2010/main" val="167482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fontScale="90000"/>
          </a:bodyPr>
          <a:lstStyle/>
          <a:p>
            <a:r>
              <a:rPr lang="en-GB" b="1" dirty="0" smtClean="0"/>
              <a:t>Bendix and Intellectual Mobilization</a:t>
            </a:r>
            <a:endParaRPr lang="en-GB" b="1" dirty="0"/>
          </a:p>
        </p:txBody>
      </p:sp>
      <p:sp>
        <p:nvSpPr>
          <p:cNvPr id="3" name="Content Placeholder 2"/>
          <p:cNvSpPr>
            <a:spLocks noGrp="1"/>
          </p:cNvSpPr>
          <p:nvPr>
            <p:ph idx="1"/>
          </p:nvPr>
        </p:nvSpPr>
        <p:spPr>
          <a:xfrm>
            <a:off x="323528" y="1196752"/>
            <a:ext cx="8568952" cy="4525963"/>
          </a:xfrm>
        </p:spPr>
        <p:txBody>
          <a:bodyPr>
            <a:noAutofit/>
          </a:bodyPr>
          <a:lstStyle/>
          <a:p>
            <a:r>
              <a:rPr lang="en-GB" sz="2000" dirty="0"/>
              <a:t>Bendix </a:t>
            </a:r>
            <a:r>
              <a:rPr lang="en-GB" sz="2000" dirty="0" smtClean="0"/>
              <a:t>compares ‘traditional’ and ‘modern’ societies in transformation, which derive from Weber’s ‘traditional’ and ‘rational-legal’ ideal types.</a:t>
            </a:r>
          </a:p>
          <a:p>
            <a:endParaRPr lang="en-GB" sz="2000" dirty="0"/>
          </a:p>
          <a:p>
            <a:r>
              <a:rPr lang="en-GB" sz="2000" dirty="0" smtClean="0"/>
              <a:t>Bendix </a:t>
            </a:r>
            <a:r>
              <a:rPr lang="en-GB" sz="2000" dirty="0"/>
              <a:t>refuses </a:t>
            </a:r>
            <a:r>
              <a:rPr lang="en-GB" sz="2000" dirty="0" smtClean="0"/>
              <a:t>that </a:t>
            </a:r>
            <a:r>
              <a:rPr lang="en-GB" sz="2000" dirty="0"/>
              <a:t>‘legal authority’ reduces or regulates social conflict:</a:t>
            </a:r>
          </a:p>
          <a:p>
            <a:pPr lvl="1"/>
            <a:r>
              <a:rPr lang="en-GB" sz="1800" dirty="0"/>
              <a:t>‘Legal authority’ is “a relationship between elite and subordinate groups who share a conception of legitimate domination” (Wiener, 1981, p.69).</a:t>
            </a:r>
          </a:p>
          <a:p>
            <a:pPr lvl="1"/>
            <a:endParaRPr lang="en-GB" sz="1600" dirty="0"/>
          </a:p>
          <a:p>
            <a:r>
              <a:rPr lang="en-GB" sz="1800" dirty="0" smtClean="0"/>
              <a:t>In</a:t>
            </a:r>
            <a:r>
              <a:rPr lang="en-GB" sz="1800" i="1" dirty="0" smtClean="0"/>
              <a:t> Nation-Building </a:t>
            </a:r>
            <a:r>
              <a:rPr lang="en-GB" sz="1800" i="1" dirty="0"/>
              <a:t>and </a:t>
            </a:r>
            <a:r>
              <a:rPr lang="en-GB" sz="1800" i="1" dirty="0" smtClean="0"/>
              <a:t>Citizenship</a:t>
            </a:r>
            <a:r>
              <a:rPr lang="en-GB" sz="1800" dirty="0" smtClean="0"/>
              <a:t>, Bendix argues that intellectuals (and not the working class through social struggles) are </a:t>
            </a:r>
            <a:r>
              <a:rPr lang="en-GB" sz="1800" dirty="0"/>
              <a:t>the source of </a:t>
            </a:r>
            <a:r>
              <a:rPr lang="en-GB" sz="1800" dirty="0" smtClean="0"/>
              <a:t>creating or transforming the system of rules that stems from a democratic ideology. </a:t>
            </a:r>
          </a:p>
          <a:p>
            <a:endParaRPr lang="en-GB" sz="1800" dirty="0"/>
          </a:p>
          <a:p>
            <a:r>
              <a:rPr lang="en-GB" sz="2000" dirty="0" smtClean="0"/>
              <a:t>“</a:t>
            </a:r>
            <a:r>
              <a:rPr lang="en-GB" sz="2000" dirty="0"/>
              <a:t>Bendix has moved away from Weber in his characterization of authority in modern </a:t>
            </a:r>
            <a:r>
              <a:rPr lang="en-GB" sz="2000" dirty="0" smtClean="0"/>
              <a:t>society” (Wiener, 1981, p.80):</a:t>
            </a:r>
          </a:p>
          <a:p>
            <a:pPr lvl="1"/>
            <a:r>
              <a:rPr lang="en-GB" sz="1800" dirty="0" smtClean="0"/>
              <a:t>Weber’s view on modern authority is bureaucratic  and “‘</a:t>
            </a:r>
            <a:r>
              <a:rPr lang="en-GB" sz="1800" dirty="0"/>
              <a:t>democracy as such is opposed to the ‘rule’ of bureaucracy’” (Weber, 1958, </a:t>
            </a:r>
            <a:r>
              <a:rPr lang="en-GB" sz="1800" dirty="0" smtClean="0"/>
              <a:t>p.231).</a:t>
            </a:r>
          </a:p>
          <a:p>
            <a:pPr lvl="1"/>
            <a:r>
              <a:rPr lang="en-GB" sz="1800" dirty="0" err="1" smtClean="0"/>
              <a:t>Bendix’s</a:t>
            </a:r>
            <a:r>
              <a:rPr lang="en-GB" sz="1800" dirty="0" smtClean="0"/>
              <a:t> modern authority promotes social justice when intellectual mobilization takes place in a democratic society.  </a:t>
            </a:r>
            <a:endParaRPr lang="en-GB" sz="1800" dirty="0"/>
          </a:p>
          <a:p>
            <a:endParaRPr lang="en-GB" sz="2000" dirty="0" smtClean="0"/>
          </a:p>
          <a:p>
            <a:endParaRPr lang="en-GB" sz="2000" dirty="0"/>
          </a:p>
          <a:p>
            <a:endParaRPr lang="en-GB" sz="2000" dirty="0"/>
          </a:p>
        </p:txBody>
      </p:sp>
    </p:spTree>
    <p:extLst>
      <p:ext uri="{BB962C8B-B14F-4D97-AF65-F5344CB8AC3E}">
        <p14:creationId xmlns:p14="http://schemas.microsoft.com/office/powerpoint/2010/main" val="1323246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44624"/>
            <a:ext cx="8229600" cy="1143000"/>
          </a:xfrm>
        </p:spPr>
        <p:txBody>
          <a:bodyPr>
            <a:noAutofit/>
          </a:bodyPr>
          <a:lstStyle/>
          <a:p>
            <a:r>
              <a:rPr lang="en-GB" sz="3600" b="1" dirty="0" smtClean="0"/>
              <a:t>Institution void and entrepreneurship in developing countries</a:t>
            </a:r>
            <a:endParaRPr lang="en-GB" sz="3600" b="1" dirty="0"/>
          </a:p>
        </p:txBody>
      </p:sp>
      <p:sp>
        <p:nvSpPr>
          <p:cNvPr id="3" name="Content Placeholder 2"/>
          <p:cNvSpPr>
            <a:spLocks noGrp="1"/>
          </p:cNvSpPr>
          <p:nvPr>
            <p:ph idx="1"/>
          </p:nvPr>
        </p:nvSpPr>
        <p:spPr>
          <a:xfrm>
            <a:off x="323528" y="1268760"/>
            <a:ext cx="8568952" cy="4853136"/>
          </a:xfrm>
        </p:spPr>
        <p:txBody>
          <a:bodyPr>
            <a:noAutofit/>
          </a:bodyPr>
          <a:lstStyle/>
          <a:p>
            <a:r>
              <a:rPr lang="en-GB" sz="1800" dirty="0" smtClean="0"/>
              <a:t>In </a:t>
            </a:r>
            <a:r>
              <a:rPr lang="en-GB" sz="1800" dirty="0"/>
              <a:t>an ‘institutional void’ “</a:t>
            </a:r>
            <a:r>
              <a:rPr lang="en-GB" sz="1800" i="1" dirty="0"/>
              <a:t>there are no clear rules and norms according to which politics is to be conducted and policy measures are to be agreed </a:t>
            </a:r>
            <a:r>
              <a:rPr lang="en-GB" sz="1800" i="1" dirty="0" smtClean="0"/>
              <a:t>upon</a:t>
            </a:r>
            <a:r>
              <a:rPr lang="en-GB" sz="1800" dirty="0" smtClean="0"/>
              <a:t>…there </a:t>
            </a:r>
            <a:r>
              <a:rPr lang="en-GB" sz="1800" dirty="0"/>
              <a:t>are </a:t>
            </a:r>
            <a:r>
              <a:rPr lang="en-GB" sz="1800" i="1" dirty="0"/>
              <a:t>no generally accepted</a:t>
            </a:r>
            <a:r>
              <a:rPr lang="en-GB" sz="1800" dirty="0"/>
              <a:t> rules and norms according to which policy-making and politics is to be conducted” (Hajer, 2003, p.175</a:t>
            </a:r>
            <a:r>
              <a:rPr lang="en-GB" sz="1800" dirty="0" smtClean="0"/>
              <a:t>).</a:t>
            </a:r>
          </a:p>
          <a:p>
            <a:endParaRPr lang="en-GB" sz="1800" dirty="0"/>
          </a:p>
          <a:p>
            <a:r>
              <a:rPr lang="en-GB" sz="1800" dirty="0" smtClean="0"/>
              <a:t>According to Barrington Moore, in developing countries the choice is not between “liberal democratic citizenship and totalitarianism, but rather between peasant revolution and neo-fascist counter-revolution” (in Wiener, 1981, p.82).</a:t>
            </a:r>
          </a:p>
          <a:p>
            <a:endParaRPr lang="en-GB" sz="1800" dirty="0" smtClean="0"/>
          </a:p>
          <a:p>
            <a:r>
              <a:rPr lang="en-GB" sz="1800" dirty="0" smtClean="0"/>
              <a:t>Legal rationality and intellectual mobilization are two alternatives that contrast the ways in which the comparative advantage </a:t>
            </a:r>
            <a:r>
              <a:rPr lang="en-GB" sz="1800" dirty="0"/>
              <a:t>of developing countries </a:t>
            </a:r>
            <a:r>
              <a:rPr lang="en-GB" sz="1800" dirty="0" smtClean="0"/>
              <a:t>is based on exploiting institutional voids and legal instrumentalism.</a:t>
            </a:r>
          </a:p>
          <a:p>
            <a:pPr marL="0" indent="0">
              <a:buNone/>
            </a:pPr>
            <a:endParaRPr lang="en-GB" sz="1800" dirty="0" smtClean="0"/>
          </a:p>
          <a:p>
            <a:r>
              <a:rPr lang="en-GB" sz="1800" dirty="0" smtClean="0"/>
              <a:t>Intellectual mobilization and legal rationality may create an equal access to entrepreneurial opportunities.</a:t>
            </a:r>
          </a:p>
          <a:p>
            <a:endParaRPr lang="en-GB" sz="1800" dirty="0"/>
          </a:p>
          <a:p>
            <a:endParaRPr lang="en-GB" sz="1800" dirty="0" smtClean="0"/>
          </a:p>
          <a:p>
            <a:pPr lvl="1"/>
            <a:endParaRPr lang="en-GB" sz="1800" dirty="0"/>
          </a:p>
          <a:p>
            <a:pPr lvl="1"/>
            <a:endParaRPr lang="en-GB" sz="1800" dirty="0" smtClean="0"/>
          </a:p>
          <a:p>
            <a:endParaRPr lang="en-GB" sz="1800" dirty="0"/>
          </a:p>
          <a:p>
            <a:endParaRPr lang="en-GB" sz="1800" dirty="0" smtClean="0"/>
          </a:p>
          <a:p>
            <a:endParaRPr lang="en-GB" sz="1800" dirty="0"/>
          </a:p>
          <a:p>
            <a:endParaRPr lang="en-GB" sz="1800" dirty="0"/>
          </a:p>
          <a:p>
            <a:endParaRPr lang="en-GB" sz="1800" dirty="0"/>
          </a:p>
        </p:txBody>
      </p:sp>
    </p:spTree>
    <p:extLst>
      <p:ext uri="{BB962C8B-B14F-4D97-AF65-F5344CB8AC3E}">
        <p14:creationId xmlns:p14="http://schemas.microsoft.com/office/powerpoint/2010/main" val="3113881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84976" cy="1143000"/>
          </a:xfrm>
        </p:spPr>
        <p:txBody>
          <a:bodyPr>
            <a:normAutofit fontScale="90000"/>
          </a:bodyPr>
          <a:lstStyle/>
          <a:p>
            <a:r>
              <a:rPr lang="en-GB" sz="4000" b="1" dirty="0" smtClean="0"/>
              <a:t>Neoliberalism in the Chinese hybrid economy</a:t>
            </a:r>
            <a:endParaRPr lang="en-GB" sz="4000" b="1" dirty="0"/>
          </a:p>
        </p:txBody>
      </p:sp>
      <p:sp>
        <p:nvSpPr>
          <p:cNvPr id="3" name="Content Placeholder 2"/>
          <p:cNvSpPr>
            <a:spLocks noGrp="1"/>
          </p:cNvSpPr>
          <p:nvPr>
            <p:ph idx="1"/>
          </p:nvPr>
        </p:nvSpPr>
        <p:spPr>
          <a:xfrm>
            <a:off x="323528" y="1196752"/>
            <a:ext cx="8496944" cy="5400600"/>
          </a:xfrm>
        </p:spPr>
        <p:txBody>
          <a:bodyPr>
            <a:noAutofit/>
          </a:bodyPr>
          <a:lstStyle/>
          <a:p>
            <a:r>
              <a:rPr lang="en-GB" sz="1800" dirty="0"/>
              <a:t>During the second half of the </a:t>
            </a:r>
            <a:r>
              <a:rPr lang="en-GB" sz="1800" dirty="0" smtClean="0"/>
              <a:t>20</a:t>
            </a:r>
            <a:r>
              <a:rPr lang="en-GB" sz="1800" baseline="30000" dirty="0" smtClean="0"/>
              <a:t>th</a:t>
            </a:r>
            <a:r>
              <a:rPr lang="en-GB" sz="1800" dirty="0" smtClean="0"/>
              <a:t> century </a:t>
            </a:r>
            <a:r>
              <a:rPr lang="en-GB" sz="1800" dirty="0"/>
              <a:t>the </a:t>
            </a:r>
            <a:r>
              <a:rPr lang="en-GB" sz="1800" dirty="0" smtClean="0"/>
              <a:t>reduction </a:t>
            </a:r>
            <a:r>
              <a:rPr lang="en-GB" sz="1800" dirty="0"/>
              <a:t>or elimination of </a:t>
            </a:r>
            <a:r>
              <a:rPr lang="en-GB" sz="1800" dirty="0" smtClean="0"/>
              <a:t>tariffs opened </a:t>
            </a:r>
            <a:r>
              <a:rPr lang="en-GB" sz="1800" dirty="0"/>
              <a:t>new opportunities for firms to operate </a:t>
            </a:r>
            <a:r>
              <a:rPr lang="en-GB" sz="1800" dirty="0" smtClean="0"/>
              <a:t>in </a:t>
            </a:r>
            <a:r>
              <a:rPr lang="en-GB" sz="1800" dirty="0"/>
              <a:t>an </a:t>
            </a:r>
            <a:r>
              <a:rPr lang="en-GB" sz="1800" dirty="0" smtClean="0"/>
              <a:t>interdependent way due to gradual demise of protectionism and interventionism (</a:t>
            </a:r>
            <a:r>
              <a:rPr lang="en-GB" sz="1800" dirty="0"/>
              <a:t>Harvey, 2005)</a:t>
            </a:r>
            <a:r>
              <a:rPr lang="en-GB" sz="1800" dirty="0" smtClean="0"/>
              <a:t>.</a:t>
            </a:r>
          </a:p>
          <a:p>
            <a:endParaRPr lang="en-GB" sz="1800" dirty="0"/>
          </a:p>
          <a:p>
            <a:r>
              <a:rPr lang="en-GB" sz="1800" dirty="0" smtClean="0"/>
              <a:t>The </a:t>
            </a:r>
            <a:r>
              <a:rPr lang="en-GB" sz="1800" dirty="0"/>
              <a:t>neoliberal state </a:t>
            </a:r>
            <a:r>
              <a:rPr lang="en-GB" sz="1800" dirty="0" smtClean="0"/>
              <a:t>creates ‘a </a:t>
            </a:r>
            <a:r>
              <a:rPr lang="en-GB" sz="1800" dirty="0"/>
              <a:t>good business and investment climate’ for capitalistic endeavours</a:t>
            </a:r>
            <a:r>
              <a:rPr lang="en-GB" sz="1800" dirty="0" smtClean="0"/>
              <a:t>” (Harvey, 2005</a:t>
            </a:r>
            <a:r>
              <a:rPr lang="en-GB" sz="1800" dirty="0"/>
              <a:t>, p.70</a:t>
            </a:r>
            <a:r>
              <a:rPr lang="en-GB" sz="1800" dirty="0"/>
              <a:t>). Neoliberalism and legal instrumentalism pave the ways to the creation of a new elite</a:t>
            </a:r>
            <a:r>
              <a:rPr lang="en-GB" sz="1800" dirty="0" smtClean="0"/>
              <a:t>.</a:t>
            </a:r>
            <a:endParaRPr lang="en-GB" sz="1800" dirty="0" smtClean="0"/>
          </a:p>
          <a:p>
            <a:endParaRPr lang="en-GB" sz="1800" dirty="0"/>
          </a:p>
          <a:p>
            <a:r>
              <a:rPr lang="en-GB" sz="1800" dirty="0" smtClean="0"/>
              <a:t>Chinese reform after Mao’s depth in 1976 and the hybrid economy:</a:t>
            </a:r>
          </a:p>
          <a:p>
            <a:pPr lvl="1"/>
            <a:r>
              <a:rPr lang="en-GB" sz="1600" dirty="0" smtClean="0"/>
              <a:t>From State Owned Enterprises (SOEs) to Township and Village Enterprises (TVEs</a:t>
            </a:r>
            <a:r>
              <a:rPr lang="en-GB" sz="1600" dirty="0" smtClean="0"/>
              <a:t>)</a:t>
            </a:r>
          </a:p>
          <a:p>
            <a:pPr lvl="1"/>
            <a:r>
              <a:rPr lang="en-GB" sz="1600" dirty="0" smtClean="0"/>
              <a:t>From State Owned Enterprises </a:t>
            </a:r>
            <a:r>
              <a:rPr lang="en-GB" sz="1600" dirty="0"/>
              <a:t>(SOEs) </a:t>
            </a:r>
            <a:r>
              <a:rPr lang="en-GB" sz="1600" dirty="0" smtClean="0"/>
              <a:t> to Legal </a:t>
            </a:r>
            <a:r>
              <a:rPr lang="en-GB" sz="1600" dirty="0"/>
              <a:t>P</a:t>
            </a:r>
            <a:r>
              <a:rPr lang="en-GB" sz="1600" dirty="0" smtClean="0"/>
              <a:t>erson Ownership</a:t>
            </a:r>
            <a:endParaRPr lang="en-GB" sz="1600" dirty="0"/>
          </a:p>
          <a:p>
            <a:pPr lvl="1"/>
            <a:r>
              <a:rPr lang="en-GB" sz="1600" dirty="0" smtClean="0"/>
              <a:t>From </a:t>
            </a:r>
            <a:r>
              <a:rPr lang="en-GB" sz="1600" dirty="0"/>
              <a:t>State Owned Enterprises (SOEs)  </a:t>
            </a:r>
            <a:r>
              <a:rPr lang="en-GB" sz="1600" dirty="0" smtClean="0"/>
              <a:t>to Family Business Groups</a:t>
            </a:r>
            <a:endParaRPr lang="en-GB" sz="1600" dirty="0"/>
          </a:p>
          <a:p>
            <a:endParaRPr lang="en-GB" sz="1800" dirty="0"/>
          </a:p>
          <a:p>
            <a:r>
              <a:rPr lang="en-GB" sz="1800" dirty="0" smtClean="0"/>
              <a:t>Entrepreneurship </a:t>
            </a:r>
            <a:r>
              <a:rPr lang="en-GB" sz="1800" dirty="0"/>
              <a:t>within the neoliberal context is expected to </a:t>
            </a:r>
            <a:r>
              <a:rPr lang="en-GB" sz="1800" i="1" dirty="0"/>
              <a:t>amplify social </a:t>
            </a:r>
            <a:r>
              <a:rPr lang="en-GB" sz="1800" i="1" dirty="0" smtClean="0"/>
              <a:t>conflict </a:t>
            </a:r>
            <a:r>
              <a:rPr lang="en-GB" sz="1800" dirty="0" smtClean="0"/>
              <a:t>: </a:t>
            </a:r>
          </a:p>
          <a:p>
            <a:pPr lvl="1"/>
            <a:r>
              <a:rPr lang="en-GB" sz="1600" dirty="0" smtClean="0"/>
              <a:t>‘</a:t>
            </a:r>
            <a:r>
              <a:rPr lang="en-GB" sz="1600" dirty="0"/>
              <a:t>A few Chinese families have accumulated extraordinary wealth’, while the regional inequalities (urban/rural) and (coastal/mainland) have been amplified. </a:t>
            </a:r>
            <a:endParaRPr lang="en-GB" sz="1600" dirty="0" smtClean="0"/>
          </a:p>
          <a:p>
            <a:pPr lvl="1"/>
            <a:r>
              <a:rPr lang="en-GB" sz="1600" dirty="0" smtClean="0"/>
              <a:t>China’s competitive advantage relies </a:t>
            </a:r>
            <a:r>
              <a:rPr lang="en-GB" sz="1600" dirty="0"/>
              <a:t>on cheap, powerless and flexible labour, has been fuelled by neoliberalism (Harvey, 2005, p.144</a:t>
            </a:r>
            <a:r>
              <a:rPr lang="en-GB" sz="1600" dirty="0" smtClean="0"/>
              <a:t>)</a:t>
            </a:r>
            <a:endParaRPr lang="en-GB" sz="1600" dirty="0"/>
          </a:p>
        </p:txBody>
      </p:sp>
    </p:spTree>
    <p:extLst>
      <p:ext uri="{BB962C8B-B14F-4D97-AF65-F5344CB8AC3E}">
        <p14:creationId xmlns:p14="http://schemas.microsoft.com/office/powerpoint/2010/main" val="4089153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a:bodyPr>
          <a:lstStyle/>
          <a:p>
            <a:r>
              <a:rPr lang="en-GB" sz="4000" b="1" dirty="0" smtClean="0"/>
              <a:t>Institutional voids in China</a:t>
            </a:r>
            <a:endParaRPr lang="en-GB" sz="4000" b="1" dirty="0"/>
          </a:p>
        </p:txBody>
      </p:sp>
      <p:sp>
        <p:nvSpPr>
          <p:cNvPr id="3" name="Content Placeholder 2"/>
          <p:cNvSpPr>
            <a:spLocks noGrp="1"/>
          </p:cNvSpPr>
          <p:nvPr>
            <p:ph idx="1"/>
          </p:nvPr>
        </p:nvSpPr>
        <p:spPr>
          <a:xfrm>
            <a:off x="251520" y="1412776"/>
            <a:ext cx="8640960" cy="5040560"/>
          </a:xfrm>
        </p:spPr>
        <p:txBody>
          <a:bodyPr>
            <a:normAutofit lnSpcReduction="10000"/>
          </a:bodyPr>
          <a:lstStyle/>
          <a:p>
            <a:pPr lvl="0"/>
            <a:r>
              <a:rPr lang="en-GB" sz="1800" dirty="0"/>
              <a:t>Prior to 1978 reform, the dominant perception about entrepreneurship was negative, while after the reform the majority of Chinese see entrepreneurial activity as positive for the economy and society, as generating wealth and </a:t>
            </a:r>
            <a:r>
              <a:rPr lang="en-GB" sz="1800" dirty="0" smtClean="0"/>
              <a:t>jobs:</a:t>
            </a:r>
          </a:p>
          <a:p>
            <a:pPr lvl="1"/>
            <a:r>
              <a:rPr lang="en-GB" sz="1600" dirty="0" smtClean="0"/>
              <a:t>The </a:t>
            </a:r>
            <a:r>
              <a:rPr lang="en-GB" sz="1600" dirty="0"/>
              <a:t>country’s small and medium-sized business sector now accounts for 75% of all new jobs created” (Puffer et al., 2009, p.452).</a:t>
            </a:r>
          </a:p>
          <a:p>
            <a:endParaRPr lang="en-GB" sz="1800" dirty="0" smtClean="0"/>
          </a:p>
          <a:p>
            <a:r>
              <a:rPr lang="en-GB" sz="1800" dirty="0"/>
              <a:t>Local entrepreneurs are part of the political elite and as a result they exploit institutional voids by influencing </a:t>
            </a:r>
            <a:r>
              <a:rPr lang="en-GB" sz="1800" dirty="0" smtClean="0"/>
              <a:t> the </a:t>
            </a:r>
            <a:r>
              <a:rPr lang="en-GB" sz="1800" dirty="0"/>
              <a:t>system of </a:t>
            </a:r>
            <a:r>
              <a:rPr lang="en-GB" sz="1800" dirty="0"/>
              <a:t>rules for their </a:t>
            </a:r>
            <a:r>
              <a:rPr lang="en-GB" sz="1800" dirty="0" smtClean="0"/>
              <a:t>private benefit</a:t>
            </a:r>
            <a:r>
              <a:rPr lang="en-GB" sz="1800" dirty="0"/>
              <a:t>.</a:t>
            </a:r>
            <a:endParaRPr lang="en-GB" sz="1800" dirty="0" smtClean="0"/>
          </a:p>
          <a:p>
            <a:endParaRPr lang="en-GB" sz="1800" dirty="0"/>
          </a:p>
          <a:p>
            <a:r>
              <a:rPr lang="en-GB" sz="1800" dirty="0" smtClean="0"/>
              <a:t>Foreign </a:t>
            </a:r>
            <a:r>
              <a:rPr lang="en-GB" sz="1800" dirty="0"/>
              <a:t>direct investments create pressures for the emergence of legal </a:t>
            </a:r>
            <a:r>
              <a:rPr lang="en-GB" sz="1800" dirty="0" smtClean="0"/>
              <a:t>rationality:</a:t>
            </a:r>
          </a:p>
          <a:p>
            <a:pPr lvl="1"/>
            <a:r>
              <a:rPr lang="en-GB" sz="1600" dirty="0"/>
              <a:t>“Much of the recent attempts at formalizing Chinese institutional arrangements and developing a functioning legal system was a response to the need to attract outsiders and to establish a reliable basis for interacting with them” (Puffer et al., 2009, p.454). </a:t>
            </a:r>
            <a:endParaRPr lang="en-GB" sz="1600" dirty="0" smtClean="0"/>
          </a:p>
          <a:p>
            <a:endParaRPr lang="en-GB" sz="1600" dirty="0"/>
          </a:p>
          <a:p>
            <a:r>
              <a:rPr lang="en-GB" sz="2000" dirty="0"/>
              <a:t>Harvey (2005) and Puffer et al. (2009) shed light on two sides of China which co-exist, fuelling progress on the one hand, but being a constant source of inequality on the other. </a:t>
            </a:r>
          </a:p>
        </p:txBody>
      </p:sp>
    </p:spTree>
    <p:extLst>
      <p:ext uri="{BB962C8B-B14F-4D97-AF65-F5344CB8AC3E}">
        <p14:creationId xmlns:p14="http://schemas.microsoft.com/office/powerpoint/2010/main" val="3952832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1143000"/>
          </a:xfrm>
        </p:spPr>
        <p:txBody>
          <a:bodyPr>
            <a:noAutofit/>
          </a:bodyPr>
          <a:lstStyle/>
          <a:p>
            <a:r>
              <a:rPr lang="en-GB" sz="3600" b="1" dirty="0" smtClean="0"/>
              <a:t>Lessons from Weber and Bendix on entrepreneurship, law and development</a:t>
            </a:r>
            <a:endParaRPr lang="en-GB" sz="3600" b="1" dirty="0"/>
          </a:p>
        </p:txBody>
      </p:sp>
      <p:sp>
        <p:nvSpPr>
          <p:cNvPr id="3" name="Content Placeholder 2"/>
          <p:cNvSpPr>
            <a:spLocks noGrp="1"/>
          </p:cNvSpPr>
          <p:nvPr>
            <p:ph idx="1"/>
          </p:nvPr>
        </p:nvSpPr>
        <p:spPr>
          <a:xfrm>
            <a:off x="323528" y="1700808"/>
            <a:ext cx="8640960" cy="4752528"/>
          </a:xfrm>
        </p:spPr>
        <p:txBody>
          <a:bodyPr>
            <a:normAutofit fontScale="92500" lnSpcReduction="20000"/>
          </a:bodyPr>
          <a:lstStyle/>
          <a:p>
            <a:r>
              <a:rPr lang="en-GB" sz="2000" dirty="0"/>
              <a:t>Weber implicitly and Bendix explicitly are against legal instrumentalism, which is perceived as undermining </a:t>
            </a:r>
            <a:r>
              <a:rPr lang="en-GB" sz="2000" dirty="0"/>
              <a:t>market rules </a:t>
            </a:r>
            <a:r>
              <a:rPr lang="en-GB" sz="2000" dirty="0" smtClean="0"/>
              <a:t>and entrepreneurial opportunities.</a:t>
            </a:r>
            <a:endParaRPr lang="en-GB" sz="2000" dirty="0"/>
          </a:p>
          <a:p>
            <a:endParaRPr lang="en-GB" sz="2000" dirty="0"/>
          </a:p>
          <a:p>
            <a:r>
              <a:rPr lang="en-GB" sz="2000" dirty="0"/>
              <a:t>E</a:t>
            </a:r>
            <a:r>
              <a:rPr lang="en-GB" sz="2000" dirty="0" smtClean="0"/>
              <a:t>ntrepreneurship based </a:t>
            </a:r>
            <a:r>
              <a:rPr lang="en-GB" sz="2000" dirty="0"/>
              <a:t>on neoliberalism </a:t>
            </a:r>
            <a:r>
              <a:rPr lang="en-GB" sz="2000" dirty="0" smtClean="0"/>
              <a:t>enables the exploitation of opportunities due to legal instrumentalism and institutional voids.</a:t>
            </a:r>
          </a:p>
          <a:p>
            <a:endParaRPr lang="en-GB" sz="2000" dirty="0"/>
          </a:p>
          <a:p>
            <a:r>
              <a:rPr lang="en-GB" sz="2000" dirty="0" smtClean="0"/>
              <a:t>The lesson from Weber and Bendix is that legal rationality and intellectual mobilization would shape better entrepreneurial conditions in developing </a:t>
            </a:r>
            <a:r>
              <a:rPr lang="en-GB" sz="2000" dirty="0" smtClean="0"/>
              <a:t>countries, </a:t>
            </a:r>
            <a:r>
              <a:rPr lang="en-GB" sz="2000" dirty="0" smtClean="0"/>
              <a:t>improving market regulation and equal access to resources.</a:t>
            </a:r>
          </a:p>
          <a:p>
            <a:endParaRPr lang="en-GB" sz="2000" dirty="0" smtClean="0"/>
          </a:p>
          <a:p>
            <a:r>
              <a:rPr lang="en-GB" sz="2000" dirty="0" smtClean="0"/>
              <a:t>Intellectual mobilization and legal rationality are suppressed in China because of neoliberal </a:t>
            </a:r>
            <a:r>
              <a:rPr lang="en-GB" sz="2000" dirty="0" smtClean="0"/>
              <a:t>pressures, coincided with the growth ambition of the </a:t>
            </a:r>
            <a:r>
              <a:rPr lang="en-GB" sz="2000" dirty="0"/>
              <a:t>C</a:t>
            </a:r>
            <a:r>
              <a:rPr lang="en-GB" sz="2000" dirty="0" smtClean="0"/>
              <a:t>ommunist party, to </a:t>
            </a:r>
            <a:r>
              <a:rPr lang="en-GB" sz="2000" dirty="0" smtClean="0"/>
              <a:t>exploit institutional voids that eventually </a:t>
            </a:r>
            <a:r>
              <a:rPr lang="en-GB" sz="2000" dirty="0" smtClean="0"/>
              <a:t>give rise to </a:t>
            </a:r>
            <a:r>
              <a:rPr lang="en-GB" sz="2000" dirty="0" smtClean="0"/>
              <a:t>legal </a:t>
            </a:r>
            <a:r>
              <a:rPr lang="en-GB" sz="2000" dirty="0" smtClean="0"/>
              <a:t>instrumentalism, </a:t>
            </a:r>
            <a:r>
              <a:rPr lang="en-GB" sz="2000" dirty="0" smtClean="0"/>
              <a:t>privileging national and international elites</a:t>
            </a:r>
            <a:r>
              <a:rPr lang="en-GB" sz="2000" dirty="0"/>
              <a:t>. </a:t>
            </a:r>
            <a:endParaRPr lang="en-GB" sz="2000" dirty="0" smtClean="0"/>
          </a:p>
          <a:p>
            <a:endParaRPr lang="en-GB" sz="2000" dirty="0"/>
          </a:p>
          <a:p>
            <a:r>
              <a:rPr lang="en-GB" sz="2000" dirty="0"/>
              <a:t>I</a:t>
            </a:r>
            <a:r>
              <a:rPr lang="en-GB" sz="2000" dirty="0" smtClean="0"/>
              <a:t>n </a:t>
            </a:r>
            <a:r>
              <a:rPr lang="en-GB" sz="2000" dirty="0"/>
              <a:t>order to escape economic </a:t>
            </a:r>
            <a:r>
              <a:rPr lang="en-GB" sz="2000" dirty="0"/>
              <a:t>backwardness, China </a:t>
            </a:r>
            <a:r>
              <a:rPr lang="en-GB" sz="2000" dirty="0" smtClean="0"/>
              <a:t>is shifting </a:t>
            </a:r>
            <a:r>
              <a:rPr lang="en-GB" sz="2000" dirty="0"/>
              <a:t>from production into consumption </a:t>
            </a:r>
            <a:r>
              <a:rPr lang="en-GB" sz="2000" dirty="0" smtClean="0"/>
              <a:t>society, but at the same time is </a:t>
            </a:r>
            <a:r>
              <a:rPr lang="en-GB" sz="2000" dirty="0"/>
              <a:t>required to nurture social mobility (Gerschenkron, 1962). </a:t>
            </a:r>
          </a:p>
          <a:p>
            <a:endParaRPr lang="en-GB" sz="2000" dirty="0" smtClean="0"/>
          </a:p>
        </p:txBody>
      </p:sp>
    </p:spTree>
    <p:extLst>
      <p:ext uri="{BB962C8B-B14F-4D97-AF65-F5344CB8AC3E}">
        <p14:creationId xmlns:p14="http://schemas.microsoft.com/office/powerpoint/2010/main" val="3435152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1473</Words>
  <Application>Microsoft Office PowerPoint</Application>
  <PresentationFormat>On-screen Show (4:3)</PresentationFormat>
  <Paragraphs>120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Entrepreneurship, Law and Development</vt:lpstr>
      <vt:lpstr>Introduction</vt:lpstr>
      <vt:lpstr>Law and Development Studies: Approaches and Issues</vt:lpstr>
      <vt:lpstr>Weber and Legal Rationality</vt:lpstr>
      <vt:lpstr>Bendix and Intellectual Mobilization</vt:lpstr>
      <vt:lpstr>Institution void and entrepreneurship in developing countries</vt:lpstr>
      <vt:lpstr>Neoliberalism in the Chinese hybrid economy</vt:lpstr>
      <vt:lpstr>Institutional voids in China</vt:lpstr>
      <vt:lpstr>Lessons from Weber and Bendix on entrepreneurship, law and development</vt:lpstr>
      <vt:lpstr>Lessons from Weber and Bendix on entrepreneurship, law and development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Law and Development</dc:title>
  <dc:creator>M.Samdanis</dc:creator>
  <cp:lastModifiedBy>Soo Hee Lee</cp:lastModifiedBy>
  <cp:revision>41</cp:revision>
  <cp:lastPrinted>2014-05-16T02:10:00Z</cp:lastPrinted>
  <dcterms:created xsi:type="dcterms:W3CDTF">2014-05-14T16:35:51Z</dcterms:created>
  <dcterms:modified xsi:type="dcterms:W3CDTF">2014-05-16T02:15:16Z</dcterms:modified>
</cp:coreProperties>
</file>